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handoutMasterIdLst>
    <p:handoutMasterId r:id="rId33"/>
  </p:handoutMasterIdLst>
  <p:sldIdLst>
    <p:sldId id="256" r:id="rId2"/>
    <p:sldId id="285" r:id="rId3"/>
    <p:sldId id="257" r:id="rId4"/>
    <p:sldId id="258" r:id="rId5"/>
    <p:sldId id="260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308" r:id="rId16"/>
    <p:sldId id="296" r:id="rId17"/>
    <p:sldId id="297" r:id="rId18"/>
    <p:sldId id="298" r:id="rId19"/>
    <p:sldId id="299" r:id="rId20"/>
    <p:sldId id="300" r:id="rId21"/>
    <p:sldId id="301" r:id="rId22"/>
    <p:sldId id="303" r:id="rId23"/>
    <p:sldId id="302" r:id="rId24"/>
    <p:sldId id="304" r:id="rId25"/>
    <p:sldId id="305" r:id="rId26"/>
    <p:sldId id="306" r:id="rId27"/>
    <p:sldId id="307" r:id="rId28"/>
    <p:sldId id="309" r:id="rId29"/>
    <p:sldId id="286" r:id="rId30"/>
    <p:sldId id="312" r:id="rId31"/>
    <p:sldId id="310" r:id="rId32"/>
  </p:sldIdLst>
  <p:sldSz cx="9144000" cy="6858000" type="screen4x3"/>
  <p:notesSz cx="6858000" cy="93932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A35D9B"/>
    <a:srgbClr val="58267E"/>
    <a:srgbClr val="FFC000"/>
    <a:srgbClr val="E7CE19"/>
    <a:srgbClr val="24B22B"/>
    <a:srgbClr val="CC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7" autoAdjust="0"/>
  </p:normalViewPr>
  <p:slideViewPr>
    <p:cSldViewPr>
      <p:cViewPr varScale="1">
        <p:scale>
          <a:sx n="102" d="100"/>
          <a:sy n="102" d="100"/>
        </p:scale>
        <p:origin x="-1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591" cy="469892"/>
          </a:xfrm>
          <a:prstGeom prst="rect">
            <a:avLst/>
          </a:prstGeom>
        </p:spPr>
        <p:txBody>
          <a:bodyPr vert="horz" lIns="89556" tIns="44778" rIns="89556" bIns="44778" rtlCol="0"/>
          <a:lstStyle>
            <a:lvl1pPr algn="l"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3827" y="1"/>
            <a:ext cx="2972590" cy="469892"/>
          </a:xfrm>
          <a:prstGeom prst="rect">
            <a:avLst/>
          </a:prstGeom>
        </p:spPr>
        <p:txBody>
          <a:bodyPr vert="horz" lIns="89556" tIns="44778" rIns="89556" bIns="44778" rtlCol="0"/>
          <a:lstStyle>
            <a:lvl1pPr algn="r">
              <a:defRPr sz="1200"/>
            </a:lvl1pPr>
          </a:lstStyle>
          <a:p>
            <a:pPr>
              <a:defRPr/>
            </a:pPr>
            <a:fld id="{2178DA50-8E42-4235-A655-02B71D7749E8}" type="datetimeFigureOut">
              <a:rPr lang="es-ES"/>
              <a:pPr>
                <a:defRPr/>
              </a:pPr>
              <a:t>13/10/2012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8921810"/>
            <a:ext cx="2972591" cy="469892"/>
          </a:xfrm>
          <a:prstGeom prst="rect">
            <a:avLst/>
          </a:prstGeom>
        </p:spPr>
        <p:txBody>
          <a:bodyPr vert="horz" lIns="89556" tIns="44778" rIns="89556" bIns="4477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3827" y="8921810"/>
            <a:ext cx="2972590" cy="469892"/>
          </a:xfrm>
          <a:prstGeom prst="rect">
            <a:avLst/>
          </a:prstGeom>
        </p:spPr>
        <p:txBody>
          <a:bodyPr vert="horz" lIns="89556" tIns="44778" rIns="89556" bIns="44778" rtlCol="0" anchor="b"/>
          <a:lstStyle>
            <a:lvl1pPr algn="r">
              <a:defRPr sz="1200"/>
            </a:lvl1pPr>
          </a:lstStyle>
          <a:p>
            <a:pPr>
              <a:defRPr/>
            </a:pPr>
            <a:fld id="{ACF0AA98-6E32-4307-8FD1-5559A16917D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D83BD-A49A-4786-9C46-4C259EAF673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75AE3-A4C0-46B4-B000-7670EEB3F28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9F25A-C865-4051-9516-1288E0EB9C8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ED074-C775-413A-96BD-D178D480AA4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80950-A2A9-45B5-9502-7A9CBC7EB7A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819EC-076E-478F-B755-64CF0F1B50C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49821-EA23-41E2-9DA9-F16B878DD4E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D6881-0F05-4734-AACF-3EA3B8657AA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9EA3-4931-4F11-9FF4-5E6E88B1228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563E6-08C2-421B-B2E2-840E71B622A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sz="1800" dirty="0"/>
          </a:p>
        </p:txBody>
      </p:sp>
      <p:sp>
        <p:nvSpPr>
          <p:cNvPr id="6" name="5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sz="1800" dirty="0"/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 sz="1800" dirty="0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 sz="1800" dirty="0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AE85A-42B0-49A3-9055-56D3B9B6BB4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 sz="1800" dirty="0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 sz="1800" dirty="0">
              <a:latin typeface="+mn-lt"/>
            </a:endParaRPr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2BB368C-27BA-4163-8DBF-44367BFFACD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grpSp>
        <p:nvGrpSpPr>
          <p:cNvPr id="1033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 sz="1800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 sz="1800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5" r:id="rId9"/>
    <p:sldLayoutId id="2147484113" r:id="rId10"/>
    <p:sldLayoutId id="21474841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20798"/>
            <a:ext cx="9206076" cy="20891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dirty="0" smtClean="0">
                <a:solidFill>
                  <a:srgbClr val="FF9900"/>
                </a:solidFill>
              </a:rPr>
              <a:t/>
            </a:r>
            <a:br>
              <a:rPr lang="es-ES" sz="3200" dirty="0" smtClean="0">
                <a:solidFill>
                  <a:srgbClr val="FF9900"/>
                </a:solidFill>
              </a:rPr>
            </a:br>
            <a:r>
              <a:rPr lang="es-ES" sz="3200" dirty="0" smtClean="0">
                <a:solidFill>
                  <a:srgbClr val="FF9900"/>
                </a:solidFill>
              </a:rPr>
              <a:t/>
            </a:r>
            <a:br>
              <a:rPr lang="es-ES" sz="3200" dirty="0" smtClean="0">
                <a:solidFill>
                  <a:srgbClr val="FF9900"/>
                </a:solidFill>
              </a:rPr>
            </a:br>
            <a:r>
              <a:rPr lang="es-ES" sz="3200" dirty="0" smtClean="0">
                <a:solidFill>
                  <a:srgbClr val="FF9900"/>
                </a:solidFill>
              </a:rPr>
              <a:t/>
            </a:r>
            <a:br>
              <a:rPr lang="es-ES" sz="3200" dirty="0" smtClean="0">
                <a:solidFill>
                  <a:srgbClr val="FF9900"/>
                </a:solidFill>
              </a:rPr>
            </a:br>
            <a:r>
              <a:rPr lang="es-ES" sz="38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PLAN DE CUIDADOS EN EL PACIENTE SOMETIDO A RECOGIDA DE CÉLULAS PROGENITORAS HEMATOPOYÉTICAS.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357688"/>
            <a:ext cx="7500937" cy="2143125"/>
          </a:xfrm>
        </p:spPr>
        <p:txBody>
          <a:bodyPr/>
          <a:lstStyle/>
          <a:p>
            <a:pPr marR="0" algn="ctr" eaLnBrk="1" hangingPunct="1">
              <a:lnSpc>
                <a:spcPct val="120000"/>
              </a:lnSpc>
            </a:pPr>
            <a:r>
              <a:rPr lang="es-ES" sz="1800" b="1" u="sng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AUTORES</a:t>
            </a:r>
            <a:r>
              <a:rPr lang="es-ES" sz="18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: Miguel Ángel Castilla Reyes.</a:t>
            </a:r>
          </a:p>
          <a:p>
            <a:pPr marR="0" algn="ctr" eaLnBrk="1" hangingPunct="1">
              <a:lnSpc>
                <a:spcPct val="120000"/>
              </a:lnSpc>
            </a:pPr>
            <a:r>
              <a:rPr lang="es-ES" sz="18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   Ana Mª Macías Vaz.</a:t>
            </a:r>
          </a:p>
          <a:p>
            <a:pPr marR="0" algn="ctr" eaLnBrk="1" hangingPunct="1">
              <a:lnSpc>
                <a:spcPct val="120000"/>
              </a:lnSpc>
            </a:pPr>
            <a:r>
              <a:rPr lang="es-ES" sz="18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             Rocío Felicidades Pineda.</a:t>
            </a:r>
          </a:p>
          <a:p>
            <a:pPr marR="0" algn="ctr" eaLnBrk="1" hangingPunct="1">
              <a:lnSpc>
                <a:spcPct val="120000"/>
              </a:lnSpc>
            </a:pPr>
            <a:endParaRPr lang="es-ES" sz="4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R="0" algn="ctr" eaLnBrk="1" hangingPunct="1">
              <a:lnSpc>
                <a:spcPct val="120000"/>
              </a:lnSpc>
            </a:pPr>
            <a:endParaRPr lang="es-ES" sz="8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R="0" algn="ctr" eaLnBrk="1" hangingPunct="1">
              <a:lnSpc>
                <a:spcPct val="120000"/>
              </a:lnSpc>
            </a:pPr>
            <a:r>
              <a:rPr lang="es-ES" sz="14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Diplomados en Enfermería del Servicio de Hematología del Hospital Juan Ramón Jiménez de Huelva.</a:t>
            </a:r>
          </a:p>
          <a:p>
            <a:pPr marR="0" algn="ctr" eaLnBrk="1" hangingPunct="1">
              <a:lnSpc>
                <a:spcPct val="120000"/>
              </a:lnSpc>
            </a:pPr>
            <a:endParaRPr lang="es-ES" sz="20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R="0" algn="ctr" eaLnBrk="1" hangingPunct="1">
              <a:lnSpc>
                <a:spcPct val="120000"/>
              </a:lnSpc>
            </a:pPr>
            <a:endParaRPr lang="es-ES" sz="20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076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14500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285750" y="357188"/>
            <a:ext cx="8858250" cy="1055687"/>
          </a:xfrm>
        </p:spPr>
        <p:txBody>
          <a:bodyPr/>
          <a:lstStyle/>
          <a:p>
            <a:r>
              <a:rPr lang="es-ES" sz="34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DIAGNÓSTICOS ENFERMEROS</a:t>
            </a:r>
            <a:r>
              <a:rPr lang="es-ES" sz="3400" b="1" dirty="0" smtClean="0">
                <a:solidFill>
                  <a:srgbClr val="CC0066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s-ES" sz="34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(NANDA).</a:t>
            </a:r>
            <a:endParaRPr lang="es-ES" sz="3400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115300" cy="5300662"/>
          </a:xfrm>
        </p:spPr>
        <p:txBody>
          <a:bodyPr/>
          <a:lstStyle/>
          <a:p>
            <a:pPr algn="just"/>
            <a:r>
              <a:rPr lang="es-ES" sz="2000" b="1" dirty="0" smtClean="0">
                <a:solidFill>
                  <a:srgbClr val="A35D9B"/>
                </a:solidFill>
                <a:latin typeface="Tahoma" pitchFamily="34" charset="0"/>
                <a:cs typeface="Tahoma" pitchFamily="34" charset="0"/>
              </a:rPr>
              <a:t>Temor (00148) </a:t>
            </a:r>
            <a:r>
              <a:rPr lang="es-ES" sz="20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r/c</a:t>
            </a: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la respuesta aprendida, la separación del sistema de soporte en una situación potencialmente estresante, en este caso el proceso de aféresis, </a:t>
            </a:r>
            <a:r>
              <a:rPr lang="es-ES" sz="20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m/p</a:t>
            </a: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informes de aprensión, de sentirse asustado, de intranquilidad, de aumento de la tensión, de inquietud, etc.</a:t>
            </a:r>
          </a:p>
          <a:p>
            <a:pPr algn="just">
              <a:buFont typeface="Wingdings 2" pitchFamily="18" charset="2"/>
              <a:buNone/>
            </a:pPr>
            <a:endParaRPr lang="es-ES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es-ES" sz="2000" b="1" dirty="0" smtClean="0">
                <a:solidFill>
                  <a:srgbClr val="A35D9B"/>
                </a:solidFill>
                <a:latin typeface="Tahoma" pitchFamily="34" charset="0"/>
                <a:cs typeface="Tahoma" pitchFamily="34" charset="0"/>
              </a:rPr>
              <a:t>Déficit de volumen de líquidos (00027) </a:t>
            </a:r>
            <a:r>
              <a:rPr lang="es-ES" sz="20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r/c</a:t>
            </a: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la</a:t>
            </a:r>
            <a:r>
              <a:rPr lang="es-ES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pérdida activa del volumen de líquidos y </a:t>
            </a:r>
            <a:r>
              <a:rPr lang="es-ES" sz="20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m/p</a:t>
            </a: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aumento de la frecuencia del pulso, disminución de la presión arterial, disminución del volumen y presión del pulso.</a:t>
            </a:r>
          </a:p>
          <a:p>
            <a:pPr algn="just">
              <a:buFont typeface="Wingdings 2" pitchFamily="18" charset="2"/>
              <a:buNone/>
            </a:pPr>
            <a:endParaRPr lang="es-ES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es-ES" sz="2000" b="1" dirty="0" smtClean="0">
                <a:solidFill>
                  <a:srgbClr val="A35D9B"/>
                </a:solidFill>
                <a:latin typeface="Tahoma" pitchFamily="34" charset="0"/>
                <a:cs typeface="Tahoma" pitchFamily="34" charset="0"/>
              </a:rPr>
              <a:t>Conocimientos deficientes sobre el proceso de aféresis (00126)</a:t>
            </a:r>
            <a:r>
              <a:rPr lang="es-ES" sz="2000" dirty="0" smtClean="0">
                <a:solidFill>
                  <a:srgbClr val="A35D9B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s-ES" sz="20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r/c</a:t>
            </a: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la falta de exposición, </a:t>
            </a:r>
            <a:r>
              <a:rPr lang="es-ES" sz="20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m/p </a:t>
            </a: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comportamientos exagerados y/o inapropiados (p. ej., agitación), verbalización del problema, seguimiento inexacto de las instrucciones.</a:t>
            </a:r>
          </a:p>
          <a:p>
            <a:pPr eaLnBrk="1" hangingPunct="1"/>
            <a:endParaRPr lang="es-ES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055687"/>
          </a:xfrm>
        </p:spPr>
        <p:txBody>
          <a:bodyPr/>
          <a:lstStyle/>
          <a:p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PLAN DE CUIDADOS (NOC Y NIC).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500188"/>
            <a:ext cx="8143875" cy="53578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" sz="2800" b="1" dirty="0" smtClean="0">
                <a:solidFill>
                  <a:srgbClr val="A35D9B"/>
                </a:solidFill>
                <a:latin typeface="Tahoma" pitchFamily="34" charset="0"/>
                <a:cs typeface="Tahoma" pitchFamily="34" charset="0"/>
              </a:rPr>
              <a:t>1. TEMOR (00148).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" sz="600" b="1" dirty="0" smtClean="0"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08684E"/>
                </a:solidFill>
                <a:latin typeface="Tahoma" pitchFamily="34" charset="0"/>
                <a:cs typeface="Tahoma" pitchFamily="34" charset="0"/>
              </a:rPr>
              <a:t>NOC: Autocontrol de la ansiedad (1402).</a:t>
            </a:r>
          </a:p>
          <a:p>
            <a:pPr algn="just" eaLnBrk="1" hangingPunct="1">
              <a:lnSpc>
                <a:spcPct val="90000"/>
              </a:lnSpc>
            </a:pPr>
            <a:endParaRPr lang="es-ES" sz="600" b="1" dirty="0" smtClean="0">
              <a:solidFill>
                <a:srgbClr val="08684E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s-ES" b="1" dirty="0" smtClean="0">
                <a:solidFill>
                  <a:srgbClr val="FF99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s-ES" sz="24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Indicadores:</a:t>
            </a:r>
          </a:p>
          <a:p>
            <a:pPr eaLnBrk="1" hangingPunct="1">
              <a:buFont typeface="Wingdings 2" pitchFamily="18" charset="2"/>
              <a:buNone/>
            </a:pPr>
            <a:endParaRPr lang="es-ES" sz="18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140204 Busca información para reducir ansiedad.</a:t>
            </a:r>
            <a:endParaRPr lang="es-ES_tradnl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140205 Planea estrategias para superar situaciones estresantes.</a:t>
            </a: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140207 Utiliza técnicas de relajación para reducir la ansiedad. </a:t>
            </a: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140211 Conserva relaciones sociales.</a:t>
            </a:r>
          </a:p>
          <a:p>
            <a:pPr lvl="1" indent="-273050" algn="just" eaLnBrk="1" hangingPunct="1">
              <a:buClr>
                <a:srgbClr val="008ABF"/>
              </a:buClr>
              <a:buFont typeface="Wingdings 2" pitchFamily="18" charset="2"/>
              <a:buNone/>
            </a:pPr>
            <a:endParaRPr lang="es-ES" sz="1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1004888" lvl="2" indent="-273050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Nunca demostrado: 1</a:t>
            </a:r>
          </a:p>
          <a:p>
            <a:pPr marL="1004888" lvl="2" indent="-273050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Raramente demostrado: 2</a:t>
            </a:r>
          </a:p>
          <a:p>
            <a:pPr marL="1004888" lvl="2" indent="-273050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A veces demostrado: 3</a:t>
            </a:r>
          </a:p>
          <a:p>
            <a:pPr marL="1004888" lvl="2" indent="-273050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Frecuentemente demostrado: 4</a:t>
            </a:r>
          </a:p>
          <a:p>
            <a:pPr marL="1004888" lvl="2" indent="-273050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Siempre demostrado: 5</a:t>
            </a:r>
          </a:p>
          <a:p>
            <a:pPr algn="just" eaLnBrk="1" hangingPunct="1">
              <a:lnSpc>
                <a:spcPct val="90000"/>
              </a:lnSpc>
            </a:pPr>
            <a:endParaRPr lang="es-ES" sz="1600" dirty="0" smtClean="0">
              <a:solidFill>
                <a:srgbClr val="000066"/>
              </a:solidFill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400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5175"/>
            <a:ext cx="8186738" cy="590418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Disminución de la ansiedad (5820).</a:t>
            </a:r>
          </a:p>
          <a:p>
            <a:pPr lvl="1" algn="just" eaLnBrk="1" hangingPunct="1">
              <a:lnSpc>
                <a:spcPct val="90000"/>
              </a:lnSpc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9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Explicar todos los procedimientos, incluyendo las posibles sensaciones que se han de experimentar durante el procedimiento de aféresis.</a:t>
            </a:r>
          </a:p>
          <a:p>
            <a:pPr lvl="1" algn="just" eaLnBrk="1" hangingPunct="1">
              <a:lnSpc>
                <a:spcPct val="900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9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Escuchar con atención.</a:t>
            </a:r>
          </a:p>
          <a:p>
            <a:pPr lvl="1"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9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Crear un ambiente que facilite la confianza.</a:t>
            </a:r>
          </a:p>
          <a:p>
            <a:pPr lvl="1" algn="just" eaLnBrk="1" hangingPunct="1">
              <a:lnSpc>
                <a:spcPct val="90000"/>
              </a:lnSpc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90000"/>
              </a:lnSpc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Apoyo emocional (5270).</a:t>
            </a: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Animar al paciente que exprese los sentimientos de ansiedad, ira o tristeza.</a:t>
            </a:r>
          </a:p>
          <a:p>
            <a:pPr lvl="1" algn="just" eaLnBrk="1" hangingPunct="1">
              <a:lnSpc>
                <a:spcPct val="800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Favorecer la conversación o el llanto como medio de disminuir la respuesta emocional.</a:t>
            </a:r>
          </a:p>
          <a:p>
            <a:pPr lvl="1" algn="just" eaLnBrk="1" hangingPunct="1">
              <a:lnSpc>
                <a:spcPct val="800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Permanecer con el paciente y proporcionar sentimientos de seguridad durante los periodos de más ansiedad.</a:t>
            </a:r>
          </a:p>
          <a:p>
            <a:pPr eaLnBrk="1" hangingPunct="1">
              <a:lnSpc>
                <a:spcPct val="800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143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143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143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1433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836712"/>
            <a:ext cx="8186738" cy="5256584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Escucha activa (4920).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s-ES" sz="2400" b="1" dirty="0" smtClean="0">
              <a:solidFill>
                <a:srgbClr val="FFCC00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Mostrar interés en el paciente.</a:t>
            </a:r>
          </a:p>
          <a:p>
            <a:pPr lvl="1" algn="just" eaLnBrk="1" hangingPunct="1"/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Hacer preguntas o utilizar frases que animen a expresar pensamientos, sentimientos y preocupaciones.</a:t>
            </a:r>
          </a:p>
          <a:p>
            <a:pPr lvl="1" algn="just" eaLnBrk="1" hangingPunct="1"/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Mostrar conciencia y sensibilidad a las emociones.</a:t>
            </a:r>
          </a:p>
          <a:p>
            <a:pPr lvl="1" algn="just" eaLnBrk="1" hangingPunct="1"/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Utilizar la comunicación no verbal para facilitar la comunicación.</a:t>
            </a:r>
          </a:p>
          <a:p>
            <a:pPr lvl="1" algn="just" eaLnBrk="1" hangingPunct="1"/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Calcular una respuesta de forma que refleje la compresión del mensaje recibido.</a:t>
            </a:r>
          </a:p>
          <a:p>
            <a:pPr lvl="1" algn="just" eaLnBrk="1" hangingPunct="1"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5175"/>
            <a:ext cx="8229600" cy="59499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" sz="2800" b="1" dirty="0" smtClean="0">
                <a:solidFill>
                  <a:srgbClr val="A35D9B"/>
                </a:solidFill>
                <a:latin typeface="Tahoma" pitchFamily="34" charset="0"/>
                <a:cs typeface="Tahoma" pitchFamily="34" charset="0"/>
              </a:rPr>
              <a:t>2. DÉFICIT DE VOLUMEN DE LÍQUIDOS (00027).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" sz="1200" b="1" dirty="0" smtClean="0">
              <a:solidFill>
                <a:srgbClr val="58267E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08684E"/>
                </a:solidFill>
                <a:latin typeface="Tahoma" pitchFamily="34" charset="0"/>
                <a:cs typeface="Tahoma" pitchFamily="34" charset="0"/>
              </a:rPr>
              <a:t>NOC: Equilibrio electrolítico y ácido-base. (0600).</a:t>
            </a:r>
          </a:p>
          <a:p>
            <a:pPr algn="just" eaLnBrk="1" hangingPunct="1">
              <a:lnSpc>
                <a:spcPct val="90000"/>
              </a:lnSpc>
            </a:pPr>
            <a:endParaRPr lang="es-ES" sz="24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" sz="24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	Indicadores:</a:t>
            </a: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060036 Calambres musculares.</a:t>
            </a:r>
            <a:endParaRPr lang="es-ES_tradnl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_tradnl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060038 Náuseas.</a:t>
            </a: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_tradnl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060041 Parestesias.</a:t>
            </a:r>
          </a:p>
          <a:p>
            <a:pPr lvl="1" indent="-273050" algn="just" eaLnBrk="1" hangingPunct="1">
              <a:buClr>
                <a:srgbClr val="008ABF"/>
              </a:buClr>
              <a:buFont typeface="Wingdings 2" pitchFamily="18" charset="2"/>
              <a:buNone/>
            </a:pPr>
            <a:endParaRPr lang="es-ES_tradnl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1004888" lvl="2" indent="-273050" eaLnBrk="1" hangingPunct="1"/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Grave: 1</a:t>
            </a:r>
          </a:p>
          <a:p>
            <a:pPr marL="1004888" lvl="2" indent="-273050" eaLnBrk="1" hangingPunct="1"/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Sustancial: 2</a:t>
            </a:r>
          </a:p>
          <a:p>
            <a:pPr marL="1004888" lvl="2" indent="-273050" eaLnBrk="1" hangingPunct="1"/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Moderado: 3</a:t>
            </a:r>
          </a:p>
          <a:p>
            <a:pPr marL="1004888" lvl="2" indent="-273050" eaLnBrk="1" hangingPunct="1"/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Leve: 4</a:t>
            </a:r>
          </a:p>
          <a:p>
            <a:pPr marL="1004888" lvl="2" indent="-273050" eaLnBrk="1" hangingPunct="1"/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Ninguno: 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613"/>
            <a:ext cx="8258175" cy="573563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08684E"/>
                </a:solidFill>
                <a:latin typeface="Tahoma" pitchFamily="34" charset="0"/>
                <a:cs typeface="Tahoma" pitchFamily="34" charset="0"/>
              </a:rPr>
              <a:t>NOC: Equilibrio hídrico (0601).</a:t>
            </a:r>
          </a:p>
          <a:p>
            <a:pPr algn="just" eaLnBrk="1" hangingPunct="1">
              <a:lnSpc>
                <a:spcPct val="90000"/>
              </a:lnSpc>
            </a:pPr>
            <a:endParaRPr lang="es-ES" sz="24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" sz="24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	Indicadores:</a:t>
            </a:r>
          </a:p>
          <a:p>
            <a:pPr lvl="1" indent="-273050" algn="just" eaLnBrk="1" hangingPunct="1">
              <a:lnSpc>
                <a:spcPts val="3400"/>
              </a:lnSpc>
              <a:buClr>
                <a:srgbClr val="008ABF"/>
              </a:buClr>
            </a:pP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060101 Presión arterial.</a:t>
            </a:r>
            <a:endParaRPr lang="es-ES_tradnl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3400"/>
              </a:lnSpc>
              <a:buClr>
                <a:srgbClr val="008ABF"/>
              </a:buClr>
            </a:pPr>
            <a:r>
              <a:rPr lang="es-ES_tradnl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060122 Velocidad del pulso radial.</a:t>
            </a:r>
          </a:p>
          <a:p>
            <a:pPr lvl="1" indent="-273050" algn="just" eaLnBrk="1" hangingPunct="1">
              <a:lnSpc>
                <a:spcPts val="3400"/>
              </a:lnSpc>
              <a:buClr>
                <a:srgbClr val="008ABF"/>
              </a:buClr>
            </a:pPr>
            <a:r>
              <a:rPr lang="es-ES_tradnl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060119 Hematocrito.</a:t>
            </a:r>
            <a:endParaRPr lang="es-ES_tradnl" sz="1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1004888" lvl="2" indent="-273050" eaLnBrk="1" hangingPunct="1">
              <a:lnSpc>
                <a:spcPts val="3400"/>
              </a:lnSpc>
            </a:pPr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Gravemente comprometido: 1</a:t>
            </a:r>
          </a:p>
          <a:p>
            <a:pPr marL="1004888" lvl="2" indent="-273050" eaLnBrk="1" hangingPunct="1">
              <a:lnSpc>
                <a:spcPts val="3400"/>
              </a:lnSpc>
            </a:pPr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Sustancialmente comprometido: 2</a:t>
            </a:r>
          </a:p>
          <a:p>
            <a:pPr marL="1004888" lvl="2" indent="-273050" eaLnBrk="1" hangingPunct="1">
              <a:lnSpc>
                <a:spcPts val="3400"/>
              </a:lnSpc>
            </a:pPr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Moderadamente comprometido: 3</a:t>
            </a:r>
          </a:p>
          <a:p>
            <a:pPr marL="1004888" lvl="2" indent="-273050" eaLnBrk="1" hangingPunct="1">
              <a:lnSpc>
                <a:spcPts val="3400"/>
              </a:lnSpc>
            </a:pPr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Levemente comprometido: 4</a:t>
            </a:r>
          </a:p>
          <a:p>
            <a:pPr marL="1004888" lvl="2" indent="-273050" eaLnBrk="1" hangingPunct="1">
              <a:lnSpc>
                <a:spcPts val="3400"/>
              </a:lnSpc>
            </a:pPr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No comprometido: 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692150"/>
            <a:ext cx="8429625" cy="590520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500" dirty="0" smtClean="0">
              <a:solidFill>
                <a:srgbClr val="000066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Prevención del shock (4260).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es-ES" sz="14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endParaRPr lang="es-ES" sz="400" b="1" dirty="0" smtClean="0">
              <a:solidFill>
                <a:srgbClr val="FFC000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Comprobar el estado circulatorio; presión sanguínea, color y temperatura de la piel, sonidos cardíacos, frecuencia y ritmo cardíaco, presencia y calidad de los pulsos periféricos y repleción capilar.</a:t>
            </a:r>
          </a:p>
          <a:p>
            <a:pPr lvl="1" algn="just" eaLnBrk="1" hangingPunct="1">
              <a:lnSpc>
                <a:spcPct val="800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si hay signos de oxigenación tisular inadecuada.</a:t>
            </a:r>
          </a:p>
          <a:p>
            <a:pPr lvl="1" algn="just" eaLnBrk="1" hangingPunct="1">
              <a:lnSpc>
                <a:spcPct val="80000"/>
              </a:lnSpc>
            </a:pPr>
            <a:endParaRPr lang="es-ES" sz="1600" u="sng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Comprobar los valores del laboratorio, especialmente los niveles de hemoglobina y hematocrito, perfil de coagulación, niveles de gases y electrólitos en sangre arterial, cultivos y perfil químico.</a:t>
            </a:r>
          </a:p>
          <a:p>
            <a:pPr lvl="1"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es-ES" sz="1600" b="1" dirty="0" smtClean="0">
              <a:solidFill>
                <a:srgbClr val="FFC000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Manejo del shock: volumen (4250).</a:t>
            </a:r>
          </a:p>
          <a:p>
            <a:pPr algn="just" eaLnBrk="1" hangingPunct="1">
              <a:lnSpc>
                <a:spcPct val="90000"/>
              </a:lnSpc>
              <a:buNone/>
            </a:pPr>
            <a:endParaRPr lang="es-ES" sz="1200" b="1" dirty="0" smtClean="0">
              <a:solidFill>
                <a:srgbClr val="FFC000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es-ES" sz="1200" b="1" dirty="0" smtClean="0">
              <a:solidFill>
                <a:srgbClr val="FFC000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Evitar la pérdida de volumen sanguíneo.</a:t>
            </a:r>
          </a:p>
          <a:p>
            <a:pPr lvl="1" algn="just" eaLnBrk="1" hangingPunct="1">
              <a:lnSpc>
                <a:spcPct val="800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Administrar líquidos por vía intravenosa, si procede.</a:t>
            </a:r>
          </a:p>
          <a:p>
            <a:pPr lvl="1"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Administrar productos sanguíneos, si procede.</a:t>
            </a:r>
          </a:p>
          <a:p>
            <a:pPr lvl="1" algn="just" eaLnBrk="1" hangingPunct="1">
              <a:lnSpc>
                <a:spcPct val="800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80000"/>
              </a:lnSpc>
              <a:buNone/>
            </a:pPr>
            <a:endParaRPr lang="es-ES" sz="1600" b="1" dirty="0" smtClean="0">
              <a:solidFill>
                <a:srgbClr val="FFC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dirty="0" smtClean="0">
              <a:latin typeface="Tahoma" pitchFamily="34" charset="0"/>
              <a:cs typeface="Tahoma" pitchFamily="34" charset="0"/>
            </a:endParaRPr>
          </a:p>
          <a:p>
            <a:pPr lvl="1" eaLnBrk="1" hangingPunct="1">
              <a:lnSpc>
                <a:spcPct val="80000"/>
              </a:lnSpc>
              <a:buClr>
                <a:srgbClr val="008ABF"/>
              </a:buClr>
              <a:buFont typeface="Wingdings" pitchFamily="2" charset="2"/>
              <a:buNone/>
            </a:pPr>
            <a:endParaRPr lang="es-ES" sz="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85813"/>
            <a:ext cx="8229600" cy="5857875"/>
          </a:xfrm>
        </p:spPr>
        <p:txBody>
          <a:bodyPr/>
          <a:lstStyle/>
          <a:p>
            <a:pPr algn="just" eaLnBrk="1" hangingPunct="1"/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Manejo de la hipovolemia (4180).</a:t>
            </a:r>
          </a:p>
          <a:p>
            <a:pPr algn="just" eaLnBrk="1" hangingPunct="1">
              <a:buFont typeface="Wingdings 2" pitchFamily="18" charset="2"/>
              <a:buNone/>
            </a:pPr>
            <a:endParaRPr lang="es-ES" sz="24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Vigilar la pérdida de líquidos (hemorragia, vómitos, diarrea, transpiración y taquipnea).</a:t>
            </a:r>
          </a:p>
          <a:p>
            <a:pPr lvl="1" algn="just" eaLnBrk="1" hangingPunct="1"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Iniciar la administración de líquidos prescrita, si procede.</a:t>
            </a:r>
            <a:endParaRPr lang="es-ES" sz="1600" b="1" dirty="0" smtClean="0">
              <a:solidFill>
                <a:srgbClr val="FFC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s-ES" sz="1600" dirty="0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s-ES" sz="1600" dirty="0" smtClean="0"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Manejo de electrolitos: Hipocalcemia (2006).</a:t>
            </a:r>
          </a:p>
          <a:p>
            <a:pPr algn="just" eaLnBrk="1" hangingPunct="1">
              <a:buFont typeface="Wingdings 2" pitchFamily="18" charset="2"/>
              <a:buNone/>
            </a:pPr>
            <a:endParaRPr lang="es-ES" sz="2400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Vigilar si hay manifestaciones clínicas de hipocalcemia (p. ej., tetania, hormigueo en las puntas de los dedos, pies o boca, espasmos de los músculos de la cara o extremidades,…).</a:t>
            </a:r>
          </a:p>
          <a:p>
            <a:pPr lvl="1" algn="just" eaLnBrk="1" hangingPunct="1"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si hay desequilibrios de los electrólitos asociados a la hipocalcemia (hiperfosfatemia, hipomagnesemia y alcalosis).</a:t>
            </a:r>
          </a:p>
          <a:p>
            <a:pPr lvl="1" algn="just" eaLnBrk="1" hangingPunct="1"/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Administrar sales de calcio adecuadas por prescripción, si está indicado.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92150"/>
            <a:ext cx="8229600" cy="616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es-ES" sz="700" dirty="0" smtClean="0"/>
          </a:p>
          <a:p>
            <a:pPr algn="just" eaLnBrk="1" hangingPunct="1"/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Monitorización de los signos vitales (6680).</a:t>
            </a:r>
          </a:p>
          <a:p>
            <a:pPr algn="just" eaLnBrk="1" hangingPunct="1">
              <a:buFont typeface="Wingdings 2" pitchFamily="18" charset="2"/>
              <a:buNone/>
            </a:pPr>
            <a:endParaRPr lang="es-ES" sz="12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7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Controlar periódicamente presión sanguínea, pulso, temperatura y estado respiratorio, si procede.</a:t>
            </a:r>
          </a:p>
          <a:p>
            <a:pPr lvl="1" indent="-273050" algn="just" eaLnBrk="1" hangingPunct="1">
              <a:lnSpc>
                <a:spcPts val="17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7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periódicamente el color, la temperatura y la humedad de la piel.</a:t>
            </a:r>
          </a:p>
          <a:p>
            <a:pPr lvl="1" indent="-273050" algn="just" eaLnBrk="1" hangingPunct="1">
              <a:lnSpc>
                <a:spcPts val="17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7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Identificar causas posibles de los cambios en los signos vitales.</a:t>
            </a:r>
          </a:p>
          <a:p>
            <a:pPr lvl="1" indent="-273050" algn="just" eaLnBrk="1" hangingPunct="1">
              <a:lnSpc>
                <a:spcPts val="1700"/>
              </a:lnSpc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1000"/>
              </a:lnSpc>
            </a:pPr>
            <a:endParaRPr lang="es-ES" sz="1800" b="1" dirty="0" smtClean="0">
              <a:solidFill>
                <a:srgbClr val="FFC000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Mantenimiento de dispositivos de acceso venoso (2440).</a:t>
            </a:r>
          </a:p>
          <a:p>
            <a:pPr algn="just" eaLnBrk="1" hangingPunct="1">
              <a:buFont typeface="Wingdings 2" pitchFamily="18" charset="2"/>
              <a:buNone/>
            </a:pPr>
            <a:endParaRPr lang="es-ES" sz="12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7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Determinar el tipo de catéter a colocar.</a:t>
            </a:r>
          </a:p>
          <a:p>
            <a:pPr lvl="1" indent="-273050" algn="just" eaLnBrk="1" hangingPunct="1">
              <a:lnSpc>
                <a:spcPts val="17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7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Mantener una técnica aséptica siempre que se manipule el catéter venoso.</a:t>
            </a:r>
          </a:p>
          <a:p>
            <a:pPr lvl="1" indent="-273050" algn="just" eaLnBrk="1" hangingPunct="1">
              <a:lnSpc>
                <a:spcPts val="1700"/>
              </a:lnSpc>
            </a:pPr>
            <a:endParaRPr lang="es-ES" sz="1600" u="sng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7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si hay signos de oclusión del catéter.</a:t>
            </a:r>
          </a:p>
          <a:p>
            <a:pPr lvl="1" indent="-273050" algn="just" eaLnBrk="1" hangingPunct="1">
              <a:lnSpc>
                <a:spcPts val="1700"/>
              </a:lnSpc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700"/>
              </a:lnSpc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si hay signos y síntomas asociados con infección local  o sistémica (enrojecimiento, tumefacción, sensibilidad, fiebre, malestar).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765175"/>
            <a:ext cx="8501062" cy="6092825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es-ES" sz="2800" b="1" dirty="0" smtClean="0">
                <a:solidFill>
                  <a:srgbClr val="A35D9B"/>
                </a:solidFill>
                <a:latin typeface="Tahoma" pitchFamily="34" charset="0"/>
                <a:cs typeface="Tahoma" pitchFamily="34" charset="0"/>
              </a:rPr>
              <a:t>3. CONOCIMIENTOS DEFICIENTES SOBRE EL PROCESO DE AFÉRESIS (00126).</a:t>
            </a:r>
            <a:endParaRPr lang="es-ES" sz="2000" b="1" dirty="0" smtClean="0">
              <a:solidFill>
                <a:srgbClr val="A35D9B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110000"/>
              </a:lnSpc>
              <a:buFont typeface="Wingdings 2" pitchFamily="18" charset="2"/>
              <a:buNone/>
            </a:pPr>
            <a:endParaRPr lang="es-ES" sz="1600" b="1" dirty="0" smtClean="0">
              <a:solidFill>
                <a:srgbClr val="A35D9B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s-ES" sz="2400" b="1" dirty="0" smtClean="0">
                <a:solidFill>
                  <a:srgbClr val="08684E"/>
                </a:solidFill>
                <a:latin typeface="Tahoma" pitchFamily="34" charset="0"/>
                <a:cs typeface="Tahoma" pitchFamily="34" charset="0"/>
              </a:rPr>
              <a:t>NOC: Conocimiento: procedimiento terapéutico (1814).</a:t>
            </a:r>
          </a:p>
          <a:p>
            <a:pPr algn="just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es-ES" sz="2200" b="1" dirty="0" smtClean="0">
                <a:solidFill>
                  <a:srgbClr val="23571F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s-ES" sz="24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Indicadores:</a:t>
            </a:r>
          </a:p>
          <a:p>
            <a:pPr lvl="1" indent="-273050" algn="just" eaLnBrk="1" hangingPunct="1">
              <a:lnSpc>
                <a:spcPct val="110000"/>
              </a:lnSpc>
              <a:buClr>
                <a:srgbClr val="008ABF"/>
              </a:buClr>
            </a:pP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181401 Procedimiento terapéutico.</a:t>
            </a:r>
          </a:p>
          <a:p>
            <a:pPr lvl="1" indent="-273050" algn="just" eaLnBrk="1" hangingPunct="1">
              <a:lnSpc>
                <a:spcPct val="110000"/>
              </a:lnSpc>
              <a:buClr>
                <a:srgbClr val="008ABF"/>
              </a:buClr>
            </a:pP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181402 Propósito del procedimiento.</a:t>
            </a:r>
          </a:p>
          <a:p>
            <a:pPr marL="1004888" lvl="2" indent="-273050" algn="just" eaLnBrk="1" hangingPunct="1">
              <a:lnSpc>
                <a:spcPct val="110000"/>
              </a:lnSpc>
            </a:pPr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Ninguno conocimiento: 1</a:t>
            </a:r>
          </a:p>
          <a:p>
            <a:pPr marL="1004888" lvl="2" indent="-273050" algn="just" eaLnBrk="1" hangingPunct="1">
              <a:lnSpc>
                <a:spcPct val="110000"/>
              </a:lnSpc>
            </a:pPr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Conocimiento escaso: 2</a:t>
            </a:r>
          </a:p>
          <a:p>
            <a:pPr marL="1004888" lvl="2" indent="-273050" algn="just" eaLnBrk="1" hangingPunct="1">
              <a:lnSpc>
                <a:spcPct val="110000"/>
              </a:lnSpc>
            </a:pPr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Conocimiento moderado: 3</a:t>
            </a:r>
          </a:p>
          <a:p>
            <a:pPr marL="1004888" lvl="2" indent="-273050" algn="just" eaLnBrk="1" hangingPunct="1">
              <a:lnSpc>
                <a:spcPct val="110000"/>
              </a:lnSpc>
            </a:pPr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Conocimiento sustancial: 4</a:t>
            </a:r>
          </a:p>
          <a:p>
            <a:pPr marL="1004888" lvl="2" indent="-273050" algn="just" eaLnBrk="1" hangingPunct="1">
              <a:lnSpc>
                <a:spcPct val="110000"/>
              </a:lnSpc>
            </a:pPr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Conocimiento extenso: 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ÍNDICE.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1857375"/>
            <a:ext cx="6775450" cy="43053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s-ES" sz="2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Introducción.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8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 eaLnBrk="1" hangingPunct="1">
              <a:lnSpc>
                <a:spcPct val="90000"/>
              </a:lnSpc>
            </a:pPr>
            <a:r>
              <a:rPr lang="es-ES" sz="2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Justificación.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8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 eaLnBrk="1" hangingPunct="1">
              <a:lnSpc>
                <a:spcPct val="90000"/>
              </a:lnSpc>
            </a:pPr>
            <a:r>
              <a:rPr lang="es-ES" sz="2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Objetivos.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8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 eaLnBrk="1" hangingPunct="1">
              <a:lnSpc>
                <a:spcPct val="90000"/>
              </a:lnSpc>
            </a:pPr>
            <a:r>
              <a:rPr lang="es-ES" sz="2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Metodología.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8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 eaLnBrk="1" hangingPunct="1">
              <a:lnSpc>
                <a:spcPct val="90000"/>
              </a:lnSpc>
            </a:pPr>
            <a:r>
              <a:rPr lang="es-ES" sz="2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Resultados/conclusiones.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s-ES" sz="2800" dirty="0" smtClean="0">
              <a:solidFill>
                <a:srgbClr val="000066"/>
              </a:solidFill>
            </a:endParaRP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s-ES" sz="2800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836613"/>
            <a:ext cx="8429625" cy="5832747"/>
          </a:xfrm>
        </p:spPr>
        <p:txBody>
          <a:bodyPr/>
          <a:lstStyle/>
          <a:p>
            <a:pPr algn="just" eaLnBrk="1" hangingPunct="1"/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Enseñanza: procedimiento/tratamiento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	(5618).</a:t>
            </a:r>
          </a:p>
          <a:p>
            <a:pPr algn="just" eaLnBrk="1" hangingPunct="1">
              <a:buFont typeface="Wingdings 2" pitchFamily="18" charset="2"/>
              <a:buNone/>
            </a:pPr>
            <a:endParaRPr lang="es-ES" sz="24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Explicar el propósito del procedimiento/tratamiento.</a:t>
            </a:r>
          </a:p>
          <a:p>
            <a:pPr lvl="1" algn="just" eaLnBrk="1" hangingPunct="1"/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Enseñar al paciente cómo cooperar/participar durante el procedimiento/tratamiento.</a:t>
            </a:r>
          </a:p>
          <a:p>
            <a:pPr lvl="1" algn="just" eaLnBrk="1" hangingPunct="1"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Informar al paciente sobre la forma en que puede ayudar en la recuperación.</a:t>
            </a:r>
          </a:p>
          <a:p>
            <a:pPr lvl="1" algn="just" eaLnBrk="1" hangingPunct="1"/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/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Dar tiempo al paciente para que haga preguntas y discuta sus inquietudes.</a:t>
            </a:r>
          </a:p>
          <a:p>
            <a:pPr lvl="1" algn="just" eaLnBrk="1" hangingPunct="1"/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 eaLnBrk="1" hangingPunct="1"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>
          <a:xfrm>
            <a:off x="142875" y="428625"/>
            <a:ext cx="9001125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POSIBLES PROBLEMAS DE COLABORACIÓN.</a:t>
            </a:r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571500" y="2000250"/>
            <a:ext cx="8229600" cy="4181475"/>
          </a:xfrm>
        </p:spPr>
        <p:txBody>
          <a:bodyPr/>
          <a:lstStyle/>
          <a:p>
            <a:pPr eaLnBrk="1" hangingPunct="1"/>
            <a:r>
              <a:rPr lang="es-ES" sz="2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Hemorragia.</a:t>
            </a:r>
          </a:p>
          <a:p>
            <a:pPr eaLnBrk="1" hangingPunct="1">
              <a:buFont typeface="Wingdings" pitchFamily="2" charset="2"/>
              <a:buNone/>
            </a:pPr>
            <a:endParaRPr lang="es-ES" sz="28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es-ES" sz="2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Dolor.</a:t>
            </a:r>
          </a:p>
          <a:p>
            <a:pPr eaLnBrk="1" hangingPunct="1">
              <a:buFont typeface="Wingdings" pitchFamily="2" charset="2"/>
              <a:buNone/>
            </a:pPr>
            <a:endParaRPr lang="es-ES" sz="28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es-ES" sz="2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Infección.</a:t>
            </a:r>
          </a:p>
          <a:p>
            <a:pPr eaLnBrk="1" hangingPunct="1">
              <a:buFont typeface="Wingdings" pitchFamily="2" charset="2"/>
              <a:buNone/>
            </a:pPr>
            <a:endParaRPr lang="es-ES" sz="28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es-ES" sz="2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Hipocalcemia/hipomagnesemia.</a:t>
            </a:r>
          </a:p>
          <a:p>
            <a:pPr eaLnBrk="1" hangingPunct="1">
              <a:buFont typeface="Wingdings" pitchFamily="2" charset="2"/>
              <a:buNone/>
            </a:pPr>
            <a:endParaRPr lang="es-ES" sz="28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775"/>
            <a:ext cx="8115300" cy="4800600"/>
          </a:xfrm>
        </p:spPr>
        <p:txBody>
          <a:bodyPr/>
          <a:lstStyle/>
          <a:p>
            <a:pPr algn="just" eaLnBrk="1" hangingPunct="1"/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Control de hemorragias (4160).</a:t>
            </a:r>
          </a:p>
          <a:p>
            <a:pPr algn="just" eaLnBrk="1" hangingPunct="1">
              <a:buFont typeface="Wingdings" pitchFamily="2" charset="2"/>
              <a:buNone/>
            </a:pPr>
            <a:endParaRPr lang="es-ES" sz="2400" dirty="0" smtClean="0"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Identificar la causa de la hemorragia.</a:t>
            </a:r>
          </a:p>
          <a:p>
            <a:pPr lvl="1" indent="-273050" algn="just" eaLnBrk="1" hangingPunct="1">
              <a:buClr>
                <a:srgbClr val="008ABF"/>
              </a:buClr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la cantidad y naturaleza de la pérdida de sangre.</a:t>
            </a:r>
          </a:p>
          <a:p>
            <a:pPr lvl="1" indent="-273050" algn="just" eaLnBrk="1" hangingPunct="1">
              <a:buClr>
                <a:srgbClr val="008ABF"/>
              </a:buClr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Tomar nota del nivel de hemoglobina/hematocrito antes y después de la pérdida de sangre.</a:t>
            </a:r>
          </a:p>
          <a:p>
            <a:pPr lvl="1" indent="-273050" algn="just" eaLnBrk="1" hangingPunct="1">
              <a:buClr>
                <a:srgbClr val="008ABF"/>
              </a:buClr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Comprobar el funcionamiento neurológico.</a:t>
            </a:r>
          </a:p>
          <a:p>
            <a:pPr lvl="1" indent="-273050" algn="just" eaLnBrk="1" hangingPunct="1">
              <a:buClr>
                <a:srgbClr val="008ABF"/>
              </a:buClr>
            </a:pPr>
            <a:endParaRPr lang="es-ES" sz="1600" dirty="0" smtClean="0"/>
          </a:p>
          <a:p>
            <a:pPr lvl="1" indent="-273050" algn="just" eaLnBrk="1" hangingPunct="1">
              <a:buClr>
                <a:srgbClr val="008ABF"/>
              </a:buClr>
            </a:pPr>
            <a:endParaRPr lang="es-ES" sz="1600" dirty="0" smtClean="0">
              <a:solidFill>
                <a:srgbClr val="000066"/>
              </a:solidFill>
            </a:endParaRPr>
          </a:p>
        </p:txBody>
      </p:sp>
      <p:sp>
        <p:nvSpPr>
          <p:cNvPr id="24579" name="1 Título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055688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HEMORRAGIA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500063" y="285750"/>
            <a:ext cx="8301037" cy="1055688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HEMORRAGIA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01416"/>
            <a:ext cx="8215313" cy="47799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endParaRPr lang="es-ES" sz="24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Vigilancia (6650).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" sz="14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" sz="14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3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Vigilar signos vitales.</a:t>
            </a:r>
          </a:p>
          <a:p>
            <a:pPr lvl="1" indent="-273050" algn="just" eaLnBrk="1" hangingPunct="1">
              <a:lnSpc>
                <a:spcPts val="23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Vigilar la oxigenación y poner en marcha las medidas que promuevan una oxigenación adecuada de los órganos vitales.</a:t>
            </a:r>
          </a:p>
          <a:p>
            <a:pPr lvl="1" indent="-273050" algn="just" eaLnBrk="1" hangingPunct="1">
              <a:lnSpc>
                <a:spcPts val="23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si hay signos y síntomas de desequilibrio de líquidos y electrolitos.</a:t>
            </a:r>
          </a:p>
          <a:p>
            <a:pPr lvl="1" indent="-273050" algn="just" eaLnBrk="1" hangingPunct="1">
              <a:lnSpc>
                <a:spcPts val="23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Analizar las órdenes médicas junto con el estado del paciente para garantizar la seguridad del mismo.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158162" cy="1055687"/>
          </a:xfrm>
        </p:spPr>
        <p:txBody>
          <a:bodyPr/>
          <a:lstStyle/>
          <a:p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DOLOR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556792"/>
            <a:ext cx="8215312" cy="4896544"/>
          </a:xfrm>
        </p:spPr>
        <p:txBody>
          <a:bodyPr/>
          <a:lstStyle/>
          <a:p>
            <a:pPr algn="just" eaLnBrk="1" hangingPunct="1"/>
            <a:endParaRPr lang="es-ES" sz="8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Manejo del dolor (1400).</a:t>
            </a:r>
          </a:p>
          <a:p>
            <a:pPr algn="just" eaLnBrk="1" hangingPunct="1">
              <a:buFont typeface="Wingdings 2" pitchFamily="18" charset="2"/>
              <a:buNone/>
            </a:pPr>
            <a:endParaRPr lang="es-ES" sz="10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2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Realizar una valoración exhaustiva del dolor que incluya la localización, características, aparición/duración, frecuencia, calidad, intensidad o severidad del dolor y factores desencadenantes.</a:t>
            </a:r>
          </a:p>
          <a:p>
            <a:pPr lvl="1" indent="-273050" algn="just" eaLnBrk="1" hangingPunct="1">
              <a:lnSpc>
                <a:spcPts val="2200"/>
              </a:lnSpc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2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claves no verbales de molestias, especialmente en aquéllos que no pueden comunicarse eficazmente.</a:t>
            </a:r>
          </a:p>
          <a:p>
            <a:pPr lvl="1" indent="-273050" algn="just" eaLnBrk="1" hangingPunct="1">
              <a:lnSpc>
                <a:spcPts val="2200"/>
              </a:lnSpc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2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Asegurarse de que el paciente reciba los cuidados analgésicos correspondientes.</a:t>
            </a:r>
          </a:p>
          <a:p>
            <a:pPr lvl="1" indent="-273050" algn="just" eaLnBrk="1" hangingPunct="1">
              <a:lnSpc>
                <a:spcPts val="2200"/>
              </a:lnSpc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2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Explorar con el paciente los factores que alivian/empeoran el dolor.</a:t>
            </a:r>
          </a:p>
          <a:p>
            <a:pPr lvl="1" indent="-273050" algn="just" eaLnBrk="1" hangingPunct="1">
              <a:lnSpc>
                <a:spcPts val="2200"/>
              </a:lnSpc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98425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DOLOR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484313"/>
            <a:ext cx="8229600" cy="5041031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Manejo del dolor (1400) (Cont.).</a:t>
            </a:r>
          </a:p>
          <a:p>
            <a:pPr algn="just" eaLnBrk="1" hangingPunct="1">
              <a:lnSpc>
                <a:spcPct val="110000"/>
              </a:lnSpc>
              <a:buFont typeface="Wingdings 2" pitchFamily="18" charset="2"/>
              <a:buNone/>
            </a:pPr>
            <a:endParaRPr lang="es-ES" sz="1400" dirty="0" smtClean="0"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1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Utilizar un método de valoración adecuado que permita el seguimiento de los cambios en el dolor y que ayude a identificar los factores desencadenantes reales y potenciales.</a:t>
            </a:r>
          </a:p>
          <a:p>
            <a:pPr lvl="1" indent="-273050" algn="just" eaLnBrk="1" hangingPunct="1">
              <a:lnSpc>
                <a:spcPts val="2100"/>
              </a:lnSpc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1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Disminuir o eliminar los factores que precipiten o aumenten la experiencia del dolor (miedo, fatiga y falta de conocimiento).</a:t>
            </a:r>
          </a:p>
          <a:p>
            <a:pPr lvl="1" indent="-273050" algn="just" eaLnBrk="1" hangingPunct="1">
              <a:lnSpc>
                <a:spcPts val="2100"/>
              </a:lnSpc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1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Seleccionar y desarrollar aquellas medidas farmacológicas y no farmacológicas que faciliten el alivio del dolor, si procede.</a:t>
            </a:r>
          </a:p>
          <a:p>
            <a:pPr lvl="1" indent="-273050" algn="just" eaLnBrk="1" hangingPunct="1">
              <a:lnSpc>
                <a:spcPts val="2100"/>
              </a:lnSpc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1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Evaluar la eficacia de las medidas de alivio del dolor a través de una valoración continua de la experiencia dolorosa.</a:t>
            </a:r>
          </a:p>
          <a:p>
            <a:pPr lvl="1" indent="-273050" algn="just" eaLnBrk="1" hangingPunct="1">
              <a:lnSpc>
                <a:spcPct val="110000"/>
              </a:lnSpc>
              <a:buClr>
                <a:srgbClr val="008ABF"/>
              </a:buClr>
              <a:buNone/>
            </a:pPr>
            <a:endParaRPr lang="es-ES" sz="1600" dirty="0" smtClean="0"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110000"/>
              </a:lnSpc>
            </a:pPr>
            <a:endParaRPr lang="es-E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>
          <a:xfrm>
            <a:off x="500063" y="428625"/>
            <a:ext cx="8158162" cy="98425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INFECCIÓN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988840"/>
            <a:ext cx="8286750" cy="446449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Protección contra las infecciones (6550).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es-ES" sz="2400" dirty="0" smtClean="0"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los signos y síntomas de infección sistémica y localizada.</a:t>
            </a:r>
          </a:p>
          <a:p>
            <a:pPr lvl="1" indent="-273050" algn="just" eaLnBrk="1" hangingPunct="1"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el grado de vulnerabilidad del paciente a las infecciones.</a:t>
            </a:r>
          </a:p>
          <a:p>
            <a:pPr lvl="1" indent="-273050" algn="just" eaLnBrk="1" hangingPunct="1"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Mantener las normas de asepsia para el paciente de riesgo.</a:t>
            </a:r>
          </a:p>
          <a:p>
            <a:pPr lvl="1" indent="-273050" algn="just" eaLnBrk="1" hangingPunct="1"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Inspeccionar el estado de punción.</a:t>
            </a:r>
          </a:p>
          <a:p>
            <a:pPr lvl="1" indent="-273050" algn="just" eaLnBrk="1" hangingPunct="1">
              <a:buClr>
                <a:srgbClr val="008ABF"/>
              </a:buClr>
              <a:buFont typeface="Wingdings 2" pitchFamily="18" charset="2"/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ct val="80000"/>
              </a:lnSpc>
              <a:buClr>
                <a:srgbClr val="008ABF"/>
              </a:buClr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300"/>
              </a:lnSpc>
              <a:buClr>
                <a:srgbClr val="008ABF"/>
              </a:buClr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2300"/>
              </a:lnSpc>
              <a:buClr>
                <a:srgbClr val="008ABF"/>
              </a:buClr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ts val="2000"/>
              </a:lnSpc>
              <a:buFont typeface="Wingdings 2" pitchFamily="18" charset="2"/>
              <a:buNone/>
            </a:pPr>
            <a:endParaRPr lang="es-ES" sz="1900" dirty="0" smtClean="0"/>
          </a:p>
          <a:p>
            <a:pPr lvl="1" indent="-273050" algn="just" eaLnBrk="1" hangingPunct="1">
              <a:lnSpc>
                <a:spcPct val="80000"/>
              </a:lnSpc>
              <a:buClr>
                <a:srgbClr val="008ABF"/>
              </a:buClr>
            </a:pPr>
            <a:endParaRPr lang="es-ES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988840"/>
            <a:ext cx="8229600" cy="468052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Análisis de laboratorio a pie de cama (7610).</a:t>
            </a:r>
          </a:p>
          <a:p>
            <a:pPr algn="just" eaLnBrk="1" hangingPunct="1">
              <a:lnSpc>
                <a:spcPct val="90000"/>
              </a:lnSpc>
            </a:pPr>
            <a:endParaRPr lang="es-ES" sz="24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Realizar el análisis a pie de cama de las muestras recogidas de forma oportuna.</a:t>
            </a: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Etiquetar las muestras inmediatamente para minimizar el cambio de muestras, si procede.</a:t>
            </a: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Registrar los resultados de los análisis, según el procedimiento del centro.</a:t>
            </a: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</a:pPr>
            <a:r>
              <a:rPr lang="es-ES" sz="16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Informar sobre resultados anormales o críticos al médico, si procede.</a:t>
            </a: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  <a:buNone/>
            </a:pPr>
            <a:endParaRPr lang="es-ES" sz="16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</a:pPr>
            <a:endParaRPr lang="es-ES" sz="1600" b="1" dirty="0" smtClean="0">
              <a:solidFill>
                <a:srgbClr val="FFC000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700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ct val="90000"/>
              </a:lnSpc>
              <a:buClr>
                <a:srgbClr val="008ABF"/>
              </a:buClr>
              <a:buFont typeface="Wingdings 2" pitchFamily="18" charset="2"/>
              <a:buNone/>
            </a:pPr>
            <a:endParaRPr lang="es-ES" sz="2200" dirty="0" smtClean="0">
              <a:solidFill>
                <a:srgbClr val="000066"/>
              </a:solidFill>
            </a:endParaRPr>
          </a:p>
        </p:txBody>
      </p:sp>
      <p:sp>
        <p:nvSpPr>
          <p:cNvPr id="29699" name="1 Título"/>
          <p:cNvSpPr>
            <a:spLocks noGrp="1"/>
          </p:cNvSpPr>
          <p:nvPr>
            <p:ph type="title"/>
          </p:nvPr>
        </p:nvSpPr>
        <p:spPr>
          <a:xfrm>
            <a:off x="500063" y="428625"/>
            <a:ext cx="8358187" cy="912813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HIPOCALCEMIA/HIPOMAGNESEMIA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>
          <a:xfrm>
            <a:off x="357188" y="357188"/>
            <a:ext cx="8329612" cy="98425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HIPOCALCEMIA/HIPOMAGNESEMIA</a:t>
            </a:r>
            <a:endParaRPr lang="es-ES" sz="3200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428750"/>
            <a:ext cx="8229600" cy="542925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es-ES" sz="2400" b="1" dirty="0" smtClean="0">
                <a:solidFill>
                  <a:srgbClr val="FF9933"/>
                </a:solidFill>
                <a:latin typeface="Tahoma" pitchFamily="34" charset="0"/>
                <a:cs typeface="Tahoma" pitchFamily="34" charset="0"/>
              </a:rPr>
              <a:t>NIC: Administración de medicación (2300).</a:t>
            </a:r>
          </a:p>
          <a:p>
            <a:pPr algn="just" eaLnBrk="1" hangingPunct="1">
              <a:lnSpc>
                <a:spcPct val="110000"/>
              </a:lnSpc>
              <a:buFont typeface="Wingdings 2" pitchFamily="18" charset="2"/>
              <a:buNone/>
            </a:pPr>
            <a:endParaRPr lang="es-ES" sz="18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ct val="110000"/>
              </a:lnSpc>
            </a:pPr>
            <a:endParaRPr lang="es-ES" sz="400" b="1" dirty="0" smtClean="0">
              <a:solidFill>
                <a:srgbClr val="FF9933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900"/>
              </a:lnSpc>
            </a:pPr>
            <a:r>
              <a:rPr lang="es-ES" sz="16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Observar si existen posibles alergias, interacciones y contraindicaciones respecto de los medicamentos.</a:t>
            </a:r>
          </a:p>
          <a:p>
            <a:pPr lvl="1" indent="-273050" algn="just" eaLnBrk="1" hangingPunct="1">
              <a:lnSpc>
                <a:spcPts val="1900"/>
              </a:lnSpc>
              <a:buFont typeface="Wingdings 2" pitchFamily="18" charset="2"/>
              <a:buNone/>
            </a:pPr>
            <a:endParaRPr lang="es-ES" sz="16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900"/>
              </a:lnSpc>
            </a:pPr>
            <a:r>
              <a:rPr lang="es-ES" sz="16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Vigilar los signos vitales y los valores de laboratorio antes de la administración de los medicamentos, si lo requiere el caso.</a:t>
            </a:r>
          </a:p>
          <a:p>
            <a:pPr lvl="1" indent="-273050" algn="just" eaLnBrk="1" hangingPunct="1">
              <a:lnSpc>
                <a:spcPts val="1900"/>
              </a:lnSpc>
              <a:buNone/>
            </a:pPr>
            <a:endParaRPr lang="es-ES" sz="16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900"/>
              </a:lnSpc>
            </a:pPr>
            <a:r>
              <a:rPr lang="es-ES" sz="16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Observar los efectos terapéuticos de la medicación.</a:t>
            </a:r>
          </a:p>
          <a:p>
            <a:pPr lvl="1" indent="-273050" algn="just" eaLnBrk="1" hangingPunct="1">
              <a:lnSpc>
                <a:spcPts val="1900"/>
              </a:lnSpc>
            </a:pPr>
            <a:endParaRPr lang="es-ES" sz="16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 lvl="1" indent="-273050" algn="just" eaLnBrk="1" hangingPunct="1">
              <a:lnSpc>
                <a:spcPts val="1900"/>
              </a:lnSpc>
            </a:pPr>
            <a:r>
              <a:rPr lang="es-ES" sz="16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Observar si se producen efectos adversos, toxicidad e interacciones en el paciente por los medicamentos administrados.</a:t>
            </a:r>
          </a:p>
          <a:p>
            <a:endParaRPr lang="es-ES" sz="16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71500"/>
            <a:ext cx="8270875" cy="900113"/>
          </a:xfrm>
        </p:spPr>
        <p:txBody>
          <a:bodyPr/>
          <a:lstStyle/>
          <a:p>
            <a:pPr eaLnBrk="1" hangingPunct="1"/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5. RESULTADOS/CONCLUSIONES.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857375"/>
            <a:ext cx="8143875" cy="50006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400" b="1" dirty="0" smtClean="0">
                <a:latin typeface="Tahoma" pitchFamily="34" charset="0"/>
                <a:cs typeface="Tahoma" pitchFamily="34" charset="0"/>
              </a:rPr>
              <a:t>La planificación de cuidados estandarizados aporta: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400" b="1" dirty="0" smtClean="0"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800" dirty="0" smtClean="0"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Unificación de criterios de intervención en la práctica enfermera.</a:t>
            </a:r>
          </a:p>
          <a:p>
            <a:pPr algn="just" eaLnBrk="1" hangingPunct="1">
              <a:buFont typeface="Wingdings" pitchFamily="2" charset="2"/>
              <a:buNone/>
            </a:pPr>
            <a:endParaRPr lang="es-ES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Solución a los problemas que puedan surgir, proporcionando una atención integral según las prioridades de los pacientes.</a:t>
            </a:r>
          </a:p>
          <a:p>
            <a:pPr algn="just" eaLnBrk="1" hangingPunct="1">
              <a:buFont typeface="Wingdings 2" pitchFamily="18" charset="2"/>
              <a:buNone/>
            </a:pPr>
            <a:endParaRPr lang="es-ES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Evaluación continua de los resultados.</a:t>
            </a:r>
          </a:p>
          <a:p>
            <a:pPr algn="just" eaLnBrk="1" hangingPunct="1">
              <a:buFont typeface="Wingdings 2" pitchFamily="18" charset="2"/>
              <a:buNone/>
            </a:pPr>
            <a:endParaRPr lang="es-ES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Mejor seguimiento y continuidad en los cuidados.</a:t>
            </a:r>
            <a:endParaRPr lang="es-ES" sz="2000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000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000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857250"/>
            <a:ext cx="6867525" cy="582613"/>
          </a:xfrm>
        </p:spPr>
        <p:txBody>
          <a:bodyPr/>
          <a:lstStyle/>
          <a:p>
            <a:pPr eaLnBrk="1" hangingPunct="1"/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1. INTRODUCCIÓN.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714500"/>
            <a:ext cx="7643813" cy="46799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s-ES" sz="1400" dirty="0" smtClean="0">
              <a:solidFill>
                <a:srgbClr val="000066"/>
              </a:solidFill>
            </a:endParaRPr>
          </a:p>
          <a:p>
            <a:pPr algn="just" eaLnBrk="1" hangingPunct="1"/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El </a:t>
            </a:r>
            <a:r>
              <a:rPr lang="es-ES" sz="2400" b="1" u="sng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procedimiento</a:t>
            </a:r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de la aféresis consiste en conectar por vía venosa a través de uno o dos accesos al donante o al paciente, a una máquina separadora de células (glóbulos rojos, glóbulos blancos y plaquetas), mediante un equipo de bolsas y tubos de recolección estériles. </a:t>
            </a:r>
          </a:p>
          <a:p>
            <a:pPr algn="just" eaLnBrk="1" hangingPunct="1"/>
            <a:endParaRPr lang="es-ES" sz="2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La </a:t>
            </a:r>
            <a:r>
              <a:rPr lang="es-ES" sz="2400" b="1" u="sng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finalidad</a:t>
            </a:r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de la aféresis es la extracción de un componente sanguíneo destinado a la transfusión o para el tratamiento de algunas enfermedades que precisen la eliminación de un componente patológico de la sangre. </a:t>
            </a:r>
          </a:p>
          <a:p>
            <a:pPr eaLnBrk="1" hangingPunct="1">
              <a:lnSpc>
                <a:spcPct val="80000"/>
              </a:lnSpc>
            </a:pPr>
            <a:endParaRPr lang="es-ES" sz="2000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000" dirty="0" smtClean="0">
                <a:solidFill>
                  <a:srgbClr val="000066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es-ES" sz="2000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BIBLIOGRAFÍA.</a:t>
            </a:r>
          </a:p>
        </p:txBody>
      </p:sp>
      <p:sp>
        <p:nvSpPr>
          <p:cNvPr id="32771" name="2 Marcador de contenido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5214937"/>
          </a:xfrm>
        </p:spPr>
        <p:txBody>
          <a:bodyPr/>
          <a:lstStyle/>
          <a:p>
            <a:pPr algn="just"/>
            <a:r>
              <a:rPr lang="es-ES" sz="18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Amicus 3.11. Manual práctico. Fenwall</a:t>
            </a:r>
            <a:r>
              <a:rPr lang="es-ES" sz="1800" baseline="300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TM</a:t>
            </a:r>
            <a:r>
              <a:rPr lang="es-ES" sz="18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.</a:t>
            </a:r>
          </a:p>
          <a:p>
            <a:pPr algn="just">
              <a:buFont typeface="Wingdings 2" pitchFamily="18" charset="2"/>
              <a:buNone/>
            </a:pPr>
            <a:endParaRPr lang="es-ES" sz="14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es-ES" sz="18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Bulechek GM, Butcher HK, Dochterman JM, editores. Clasificación de Intervenciones de Enfermería (NIC). 5ª edición. Barcelona: Elservier España, S.L.; 2011.</a:t>
            </a:r>
          </a:p>
          <a:p>
            <a:pPr algn="just"/>
            <a:endParaRPr lang="es-ES" sz="14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es-ES" sz="18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Heather Herdman T, editor. NANDA Internacional. Diagnósticos enfermeros. Definiciones y clasificación 2009-2011. Barcelona: Elservier España, S.L.; 2010.</a:t>
            </a:r>
          </a:p>
          <a:p>
            <a:pPr algn="just"/>
            <a:endParaRPr lang="es-ES" sz="14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es-ES" sz="18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Luis Rodrigo MT, Fernández Ferrín C, Navarro Gómez MV. De la teoría a la práctica. El pensamiento de Virginia Henderson en el siglo XXI. 3ª edición. Barcelona: Elservier Masson; 2005.</a:t>
            </a:r>
          </a:p>
          <a:p>
            <a:pPr algn="just">
              <a:buFont typeface="Wingdings 2" pitchFamily="18" charset="2"/>
              <a:buNone/>
            </a:pPr>
            <a:endParaRPr lang="es-ES" sz="14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es-ES" sz="18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Moorhead S, Johnson M, Maas ML, Swanson E, editoras. Clasificación de Resultados de Enfermería (NOC). 4ª edición. Barcelona: Elservier España; 2011.</a:t>
            </a:r>
          </a:p>
          <a:p>
            <a:pPr algn="just"/>
            <a:endParaRPr lang="es-ES" sz="18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 algn="just">
              <a:buFont typeface="Wingdings 2" pitchFamily="18" charset="2"/>
              <a:buNone/>
            </a:pPr>
            <a:endParaRPr lang="es-ES" sz="18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 smtClean="0"/>
          </a:p>
        </p:txBody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>
          <a:xfrm>
            <a:off x="2143125" y="6000750"/>
            <a:ext cx="6615113" cy="857250"/>
          </a:xfrm>
        </p:spPr>
        <p:txBody>
          <a:bodyPr/>
          <a:lstStyle/>
          <a:p>
            <a:pPr lvl="4">
              <a:buFont typeface="Wingdings 2" pitchFamily="18" charset="2"/>
              <a:buNone/>
            </a:pPr>
            <a:r>
              <a:rPr lang="es-ES" sz="3600" dirty="0" smtClean="0">
                <a:solidFill>
                  <a:srgbClr val="CC0000"/>
                </a:solidFill>
                <a:latin typeface="Tahoma" pitchFamily="34" charset="0"/>
              </a:rPr>
              <a:t>     </a:t>
            </a:r>
            <a:r>
              <a:rPr lang="es-ES" sz="3600" b="1" dirty="0" smtClean="0">
                <a:solidFill>
                  <a:srgbClr val="24B22B"/>
                </a:solidFill>
                <a:latin typeface="Segoe Print" pitchFamily="2" charset="0"/>
              </a:rPr>
              <a:t>MUCHAS GRACIAS</a:t>
            </a:r>
          </a:p>
        </p:txBody>
      </p:sp>
      <p:pic>
        <p:nvPicPr>
          <p:cNvPr id="50180" name="Picture 4" descr="DSCN94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pPr eaLnBrk="1" hangingPunct="1"/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2. JUSTIFICACIÓN.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2214563"/>
            <a:ext cx="7786688" cy="4089400"/>
          </a:xfrm>
        </p:spPr>
        <p:txBody>
          <a:bodyPr/>
          <a:lstStyle/>
          <a:p>
            <a:pPr algn="just" eaLnBrk="1" hangingPunct="1"/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La recogida de células progenitoras hematopoyéticas es una fase importante en el trasplante autólogo de médula ósea.</a:t>
            </a:r>
          </a:p>
          <a:p>
            <a:pPr algn="just" eaLnBrk="1" hangingPunct="1">
              <a:buFont typeface="Wingdings 2" pitchFamily="18" charset="2"/>
              <a:buNone/>
            </a:pPr>
            <a:endParaRPr lang="es-ES" sz="2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Enfermería juega un papel fundamental en el proceso de aféresis.</a:t>
            </a:r>
          </a:p>
          <a:p>
            <a:pPr algn="just" eaLnBrk="1" hangingPunct="1">
              <a:buFont typeface="Wingdings" pitchFamily="2" charset="2"/>
              <a:buNone/>
            </a:pPr>
            <a:endParaRPr lang="es-ES" sz="2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 eaLnBrk="1" hangingPunct="1"/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Se requiere una serie de </a:t>
            </a:r>
            <a:r>
              <a:rPr lang="es-ES" sz="2400" b="1" u="sng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cuidados específicos</a:t>
            </a:r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durante este proceso.</a:t>
            </a:r>
          </a:p>
          <a:p>
            <a:pPr eaLnBrk="1" hangingPunct="1"/>
            <a:endParaRPr lang="es-ES" sz="2000" dirty="0" smtClean="0">
              <a:solidFill>
                <a:srgbClr val="000066"/>
              </a:solidFill>
            </a:endParaRPr>
          </a:p>
          <a:p>
            <a:pPr eaLnBrk="1" hangingPunct="1"/>
            <a:endParaRPr lang="es-ES" sz="2000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357188"/>
            <a:ext cx="8086725" cy="1143000"/>
          </a:xfrm>
        </p:spPr>
        <p:txBody>
          <a:bodyPr/>
          <a:lstStyle/>
          <a:p>
            <a:pPr eaLnBrk="1" hangingPunct="1"/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3. OBJETIVOS.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714500"/>
            <a:ext cx="7858125" cy="4929188"/>
          </a:xfrm>
        </p:spPr>
        <p:txBody>
          <a:bodyPr/>
          <a:lstStyle/>
          <a:p>
            <a:pPr marL="457200" indent="-457200" eaLnBrk="1" hangingPunct="1"/>
            <a:r>
              <a:rPr lang="es-ES" sz="2400" b="1" dirty="0" smtClean="0">
                <a:latin typeface="Tahoma" pitchFamily="34" charset="0"/>
                <a:cs typeface="Tahoma" pitchFamily="34" charset="0"/>
              </a:rPr>
              <a:t>Enfermería debe:</a:t>
            </a:r>
          </a:p>
          <a:p>
            <a:pPr marL="457200" indent="-457200" eaLnBrk="1" hangingPunct="1"/>
            <a:endParaRPr lang="es-ES" sz="800" dirty="0" smtClean="0">
              <a:latin typeface="Tahoma" pitchFamily="34" charset="0"/>
              <a:cs typeface="Tahoma" pitchFamily="34" charset="0"/>
            </a:endParaRPr>
          </a:p>
          <a:p>
            <a:pPr marL="457200" indent="-457200" algn="just" eaLnBrk="1" hangingPunct="1">
              <a:buFont typeface="Wingdings" pitchFamily="2" charset="2"/>
              <a:buAutoNum type="arabicPeriod"/>
            </a:pPr>
            <a:r>
              <a:rPr lang="es-ES" altLang="zh-CN" sz="24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Desarrollar</a:t>
            </a:r>
            <a:r>
              <a:rPr lang="es-ES" altLang="zh-CN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el procedimiento de aféresis a los pacientes basado en el proceso enfermero para brindarles un ambiente de máxima confianza, seguridad y calidad.</a:t>
            </a:r>
          </a:p>
          <a:p>
            <a:pPr marL="457200" indent="-457200" algn="just" eaLnBrk="1" hangingPunct="1">
              <a:buFont typeface="Wingdings" pitchFamily="2" charset="2"/>
              <a:buAutoNum type="arabicPeriod"/>
            </a:pPr>
            <a:endParaRPr lang="es-ES" altLang="zh-CN" sz="2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 algn="just" eaLnBrk="1" hangingPunct="1">
              <a:buFont typeface="Wingdings" pitchFamily="2" charset="2"/>
              <a:buAutoNum type="arabicPeriod"/>
            </a:pPr>
            <a:r>
              <a:rPr lang="es-ES" altLang="zh-CN" sz="24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Reconocer</a:t>
            </a:r>
            <a:r>
              <a:rPr lang="es-ES" altLang="zh-CN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los problemas reales y potenciales de los pacientes durante este proceso.</a:t>
            </a:r>
          </a:p>
          <a:p>
            <a:pPr marL="457200" indent="-457200" algn="just" eaLnBrk="1" hangingPunct="1">
              <a:buFont typeface="Wingdings" pitchFamily="2" charset="2"/>
              <a:buAutoNum type="arabicPeriod"/>
            </a:pPr>
            <a:endParaRPr lang="es-ES" altLang="zh-CN" sz="2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 algn="just" eaLnBrk="1" hangingPunct="1">
              <a:buFont typeface="Wingdings" pitchFamily="2" charset="2"/>
              <a:buAutoNum type="arabicPeriod"/>
            </a:pPr>
            <a:r>
              <a:rPr lang="es-ES" altLang="zh-CN" sz="24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Priorizar</a:t>
            </a:r>
            <a:r>
              <a:rPr lang="es-ES" altLang="zh-CN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los cuidados que debemos prestar para garantizar la calidad de sus resultados con la mayor eficacia y eficiencia.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4. METODOLOGÍA.</a:t>
            </a:r>
          </a:p>
        </p:txBody>
      </p:sp>
      <p:sp>
        <p:nvSpPr>
          <p:cNvPr id="8195" name="1 Marcador de contenido"/>
          <p:cNvSpPr>
            <a:spLocks noGrp="1"/>
          </p:cNvSpPr>
          <p:nvPr>
            <p:ph idx="1"/>
          </p:nvPr>
        </p:nvSpPr>
        <p:spPr>
          <a:xfrm>
            <a:off x="571500" y="1935163"/>
            <a:ext cx="8043863" cy="4922837"/>
          </a:xfrm>
        </p:spPr>
        <p:txBody>
          <a:bodyPr/>
          <a:lstStyle/>
          <a:p>
            <a:pPr algn="just"/>
            <a:r>
              <a:rPr lang="es-ES" sz="2400" b="1" dirty="0" smtClean="0">
                <a:latin typeface="Tahoma" pitchFamily="34" charset="0"/>
                <a:cs typeface="Tahoma" pitchFamily="34" charset="0"/>
              </a:rPr>
              <a:t>POBLACIÓN ELEGIDA: </a:t>
            </a:r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Pacientes candidatos para someterse a autotransplante de células progenitoras, diagnosticados principalmente de mieloma y linfoma,  del Hospital Juan Ramón Jiménez de Huelva.</a:t>
            </a:r>
          </a:p>
          <a:p>
            <a:pPr algn="just">
              <a:buFont typeface="Wingdings 2" pitchFamily="18" charset="2"/>
              <a:buNone/>
            </a:pPr>
            <a:endParaRPr lang="es-ES" sz="2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Wingdings 2" pitchFamily="18" charset="2"/>
              <a:buNone/>
            </a:pPr>
            <a:r>
              <a:rPr lang="es-ES" dirty="0" smtClean="0">
                <a:latin typeface="Tahoma" pitchFamily="34" charset="0"/>
                <a:cs typeface="Tahoma" pitchFamily="34" charset="0"/>
              </a:rPr>
              <a:t>	</a:t>
            </a:r>
            <a:endParaRPr lang="es-ES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3 Imagen" descr="DSCN94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3643314"/>
            <a:ext cx="4000496" cy="3000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4. METODOLOGÍA.</a:t>
            </a:r>
          </a:p>
        </p:txBody>
      </p:sp>
      <p:sp>
        <p:nvSpPr>
          <p:cNvPr id="9219" name="1 Marcador de contenido"/>
          <p:cNvSpPr>
            <a:spLocks noGrp="1"/>
          </p:cNvSpPr>
          <p:nvPr>
            <p:ph idx="1"/>
          </p:nvPr>
        </p:nvSpPr>
        <p:spPr>
          <a:xfrm>
            <a:off x="457200" y="1935163"/>
            <a:ext cx="8115300" cy="4922837"/>
          </a:xfrm>
        </p:spPr>
        <p:txBody>
          <a:bodyPr/>
          <a:lstStyle/>
          <a:p>
            <a:pPr algn="just"/>
            <a:r>
              <a:rPr lang="es-ES" sz="2400" b="1" dirty="0" smtClean="0">
                <a:latin typeface="Tahoma" pitchFamily="34" charset="0"/>
                <a:cs typeface="Tahoma" pitchFamily="34" charset="0"/>
              </a:rPr>
              <a:t>EQUIPOS:</a:t>
            </a:r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Centrifugadora AMICUS de Fenwall, con equipos abiertos,  recipientes de suero fisiológico y de anticoagulante ACD-A.</a:t>
            </a:r>
          </a:p>
          <a:p>
            <a:pPr algn="just">
              <a:buFont typeface="Wingdings 2" pitchFamily="18" charset="2"/>
              <a:buNone/>
            </a:pPr>
            <a:endParaRPr lang="es-ES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algn="just">
              <a:buFont typeface="Wingdings 2" pitchFamily="18" charset="2"/>
              <a:buNone/>
            </a:pPr>
            <a:endParaRPr lang="es-ES" sz="2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>
              <a:buFont typeface="Wingdings 2" pitchFamily="18" charset="2"/>
              <a:buNone/>
            </a:pPr>
            <a:endParaRPr lang="es-ES" sz="2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>
              <a:buFont typeface="Wingdings 2" pitchFamily="18" charset="2"/>
              <a:buNone/>
            </a:pPr>
            <a:endParaRPr lang="es-ES" sz="2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>
              <a:buFont typeface="Wingdings 2" pitchFamily="18" charset="2"/>
              <a:buNone/>
            </a:pPr>
            <a:endParaRPr lang="es-ES" sz="24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es-ES" sz="2400" b="1" dirty="0" smtClean="0">
                <a:latin typeface="Tahoma" pitchFamily="34" charset="0"/>
                <a:cs typeface="Tahoma" pitchFamily="34" charset="0"/>
              </a:rPr>
              <a:t>VÍA DE ELECCIÓN:</a:t>
            </a:r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Periférica, aunque en el caso de presentar dificultad en este tipo de acceso venoso se opta por uno central (catéter de Hickman o Shaldon). </a:t>
            </a:r>
          </a:p>
        </p:txBody>
      </p:sp>
      <p:pic>
        <p:nvPicPr>
          <p:cNvPr id="5" name="4 Imagen" descr="DSCN94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1270" y="2857496"/>
            <a:ext cx="3218208" cy="2384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428625" y="620713"/>
            <a:ext cx="8229600" cy="720725"/>
          </a:xfrm>
        </p:spPr>
        <p:txBody>
          <a:bodyPr/>
          <a:lstStyle/>
          <a:p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4. METODOLOGÍA.</a:t>
            </a:r>
            <a:endParaRPr lang="es-ES" sz="3600" dirty="0" smtClean="0">
              <a:solidFill>
                <a:srgbClr val="C00000"/>
              </a:solidFill>
            </a:endParaRPr>
          </a:p>
        </p:txBody>
      </p:sp>
      <p:sp>
        <p:nvSpPr>
          <p:cNvPr id="10243" name="1 Marcador de contenido"/>
          <p:cNvSpPr>
            <a:spLocks noGrp="1"/>
          </p:cNvSpPr>
          <p:nvPr>
            <p:ph idx="1"/>
          </p:nvPr>
        </p:nvSpPr>
        <p:spPr>
          <a:xfrm>
            <a:off x="457200" y="1484313"/>
            <a:ext cx="8043863" cy="5373687"/>
          </a:xfrm>
        </p:spPr>
        <p:txBody>
          <a:bodyPr/>
          <a:lstStyle/>
          <a:p>
            <a:pPr algn="just"/>
            <a:r>
              <a:rPr lang="es-ES" sz="2400" b="1" dirty="0" smtClean="0">
                <a:latin typeface="Tahoma" pitchFamily="34" charset="0"/>
                <a:cs typeface="Tahoma" pitchFamily="34" charset="0"/>
              </a:rPr>
              <a:t>AFÉRESIS</a:t>
            </a:r>
            <a:r>
              <a:rPr lang="es-ES" sz="24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      BASADA EN EL PROCESO ENFERMERO.</a:t>
            </a:r>
          </a:p>
          <a:p>
            <a:pPr algn="just"/>
            <a:endParaRPr lang="es-ES" sz="8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es-ES" sz="2400" b="1" dirty="0" smtClean="0">
                <a:latin typeface="Tahoma" pitchFamily="34" charset="0"/>
                <a:cs typeface="Tahoma" pitchFamily="34" charset="0"/>
              </a:rPr>
              <a:t>PROCESO ENFERMERO:</a:t>
            </a:r>
          </a:p>
          <a:p>
            <a:pPr algn="just"/>
            <a:endParaRPr lang="es-ES" sz="1600" b="1" dirty="0" smtClean="0">
              <a:latin typeface="Tahoma" pitchFamily="34" charset="0"/>
              <a:cs typeface="Tahoma" pitchFamily="34" charset="0"/>
            </a:endParaRPr>
          </a:p>
          <a:p>
            <a:pPr lvl="1" algn="just"/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Método sistemático para brindar cuidados humanistas eficientes centrados en el logro de los resultados esperados.</a:t>
            </a:r>
          </a:p>
          <a:p>
            <a:pPr lvl="1" algn="just"/>
            <a:endParaRPr lang="es-ES" sz="2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1" algn="just"/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Método de intervención utilizado en la práctica enfermera, que se divide en cinco fases, aunque en la práctica real no existe tal separación en etapas:</a:t>
            </a:r>
          </a:p>
          <a:p>
            <a:pPr lvl="1" algn="just">
              <a:buFont typeface="Wingdings 2" pitchFamily="18" charset="2"/>
              <a:buNone/>
            </a:pPr>
            <a:endParaRPr lang="es-ES" sz="1000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lvl="2" algn="just"/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Valoración</a:t>
            </a:r>
          </a:p>
          <a:p>
            <a:pPr lvl="2" algn="just"/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Diagnóstico</a:t>
            </a:r>
          </a:p>
          <a:p>
            <a:pPr lvl="2" algn="just"/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Planificación</a:t>
            </a:r>
          </a:p>
          <a:p>
            <a:pPr lvl="2" algn="just"/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Ejecución</a:t>
            </a:r>
          </a:p>
          <a:p>
            <a:pPr lvl="2" algn="just"/>
            <a:r>
              <a:rPr lang="es-ES" sz="18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Evaluación</a:t>
            </a:r>
          </a:p>
        </p:txBody>
      </p:sp>
      <p:sp>
        <p:nvSpPr>
          <p:cNvPr id="4" name="3 Flecha derecha"/>
          <p:cNvSpPr/>
          <p:nvPr/>
        </p:nvSpPr>
        <p:spPr>
          <a:xfrm>
            <a:off x="2500313" y="1643063"/>
            <a:ext cx="35718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500063" y="428625"/>
            <a:ext cx="8158162" cy="984250"/>
          </a:xfrm>
        </p:spPr>
        <p:txBody>
          <a:bodyPr/>
          <a:lstStyle/>
          <a:p>
            <a:r>
              <a:rPr lang="es-ES" sz="36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VALORACIÓN INICIAL.</a:t>
            </a:r>
          </a:p>
        </p:txBody>
      </p:sp>
      <p:sp>
        <p:nvSpPr>
          <p:cNvPr id="11267" name="1 Marcador de contenido"/>
          <p:cNvSpPr>
            <a:spLocks noGrp="1"/>
          </p:cNvSpPr>
          <p:nvPr>
            <p:ph idx="1"/>
          </p:nvPr>
        </p:nvSpPr>
        <p:spPr>
          <a:xfrm>
            <a:off x="457200" y="1557338"/>
            <a:ext cx="8115300" cy="6015037"/>
          </a:xfrm>
        </p:spPr>
        <p:txBody>
          <a:bodyPr/>
          <a:lstStyle/>
          <a:p>
            <a:pPr algn="just"/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Recogida de datos inicial basada en las </a:t>
            </a:r>
            <a:r>
              <a:rPr lang="es-ES" sz="20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catorce necesidades de Virginia Henderson</a:t>
            </a:r>
            <a:r>
              <a:rPr lang="es-ES" sz="200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:</a:t>
            </a:r>
          </a:p>
          <a:p>
            <a:endParaRPr lang="es-ES" dirty="0" smtClean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642938" y="2420938"/>
            <a:ext cx="3571875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spcBef>
                <a:spcPts val="600"/>
              </a:spcBef>
              <a:buClr>
                <a:srgbClr val="0BD0D9"/>
              </a:buClr>
              <a:buSzPct val="85000"/>
              <a:buFont typeface="Wingdings 2" pitchFamily="18" charset="2"/>
              <a:buChar char=""/>
            </a:pPr>
            <a:r>
              <a:rPr kumimoji="0" lang="es-ES" sz="1600" b="1" dirty="0">
                <a:latin typeface="Tahoma" pitchFamily="34" charset="0"/>
                <a:cs typeface="Tahoma" pitchFamily="34" charset="0"/>
              </a:rPr>
              <a:t>Respirar normalmente: </a:t>
            </a:r>
            <a:r>
              <a:rPr kumimoji="0" lang="es-ES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analizar las constantes vitales previas al proceso (TA y pulso) y  control analítico (hemograma, coagulación y bioquímica).</a:t>
            </a:r>
          </a:p>
          <a:p>
            <a:pPr marL="273050" indent="-273050" algn="just">
              <a:spcBef>
                <a:spcPts val="600"/>
              </a:spcBef>
              <a:buClr>
                <a:srgbClr val="0BD0D9"/>
              </a:buClr>
              <a:buSzPct val="85000"/>
              <a:buFont typeface="Wingdings 2" pitchFamily="18" charset="2"/>
              <a:buNone/>
            </a:pPr>
            <a:endParaRPr kumimoji="0" lang="es-ES" sz="1600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273050" indent="-273050" algn="just">
              <a:spcBef>
                <a:spcPts val="600"/>
              </a:spcBef>
              <a:buClr>
                <a:srgbClr val="0BD0D9"/>
              </a:buClr>
              <a:buSzPct val="85000"/>
              <a:buFont typeface="Wingdings 2" pitchFamily="18" charset="2"/>
              <a:buChar char=""/>
            </a:pPr>
            <a:r>
              <a:rPr kumimoji="0" lang="es-ES" sz="1600" b="1" dirty="0">
                <a:latin typeface="Tahoma" pitchFamily="34" charset="0"/>
                <a:cs typeface="Tahoma" pitchFamily="34" charset="0"/>
              </a:rPr>
              <a:t>Eliminar por todas las vías corporales: </a:t>
            </a:r>
            <a:r>
              <a:rPr kumimoji="0" lang="es-ES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observar vómitos o náuseas.</a:t>
            </a:r>
          </a:p>
          <a:p>
            <a:pPr marL="273050" indent="-273050" algn="just">
              <a:spcBef>
                <a:spcPts val="600"/>
              </a:spcBef>
              <a:buClr>
                <a:srgbClr val="0BD0D9"/>
              </a:buClr>
              <a:buSzPct val="85000"/>
              <a:buFont typeface="Wingdings 2" pitchFamily="18" charset="2"/>
              <a:buNone/>
            </a:pPr>
            <a:endParaRPr kumimoji="0" lang="es-ES" sz="1600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273050" indent="-273050" algn="just">
              <a:spcBef>
                <a:spcPts val="600"/>
              </a:spcBef>
              <a:buClr>
                <a:srgbClr val="0BD0D9"/>
              </a:buClr>
              <a:buSzPct val="85000"/>
              <a:buFont typeface="Wingdings 2" pitchFamily="18" charset="2"/>
              <a:buChar char=""/>
            </a:pPr>
            <a:r>
              <a:rPr kumimoji="0" lang="es-ES" sz="1600" b="1" dirty="0">
                <a:latin typeface="Tahoma" pitchFamily="34" charset="0"/>
                <a:cs typeface="Tahoma" pitchFamily="34" charset="0"/>
              </a:rPr>
              <a:t>Moverse y mantener posturas adecuadas: </a:t>
            </a:r>
            <a:r>
              <a:rPr kumimoji="0" lang="es-ES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valorar autonomía, dependencia parcial o total.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4286250" y="2420938"/>
            <a:ext cx="428625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spcBef>
                <a:spcPts val="600"/>
              </a:spcBef>
              <a:buClr>
                <a:srgbClr val="0BD0D9"/>
              </a:buClr>
              <a:buSzPct val="85000"/>
              <a:buFont typeface="Wingdings 2" pitchFamily="18" charset="2"/>
              <a:buChar char=""/>
            </a:pPr>
            <a:r>
              <a:rPr kumimoji="0" lang="es-ES" sz="1600" b="1" dirty="0">
                <a:latin typeface="Tahoma" pitchFamily="34" charset="0"/>
                <a:cs typeface="Tahoma" pitchFamily="34" charset="0"/>
              </a:rPr>
              <a:t>Mantener la temperatura corporal dentro de los límites normales:</a:t>
            </a:r>
            <a:r>
              <a:rPr kumimoji="0" lang="es-ES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conocer la temperatura.</a:t>
            </a:r>
          </a:p>
          <a:p>
            <a:pPr marL="273050" indent="-273050" algn="just">
              <a:spcBef>
                <a:spcPts val="600"/>
              </a:spcBef>
              <a:buClr>
                <a:srgbClr val="0BD0D9"/>
              </a:buClr>
              <a:buSzPct val="85000"/>
              <a:buFont typeface="Wingdings 2" pitchFamily="18" charset="2"/>
              <a:buNone/>
            </a:pPr>
            <a:endParaRPr kumimoji="0" lang="es-ES" sz="1600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273050" indent="-273050" algn="just">
              <a:spcBef>
                <a:spcPts val="600"/>
              </a:spcBef>
              <a:buClr>
                <a:srgbClr val="0BD0D9"/>
              </a:buClr>
              <a:buSzPct val="85000"/>
              <a:buFont typeface="Wingdings 2" pitchFamily="18" charset="2"/>
              <a:buChar char=""/>
            </a:pPr>
            <a:r>
              <a:rPr kumimoji="0" lang="es-ES" sz="1600" b="1" dirty="0">
                <a:latin typeface="Tahoma" pitchFamily="34" charset="0"/>
                <a:cs typeface="Tahoma" pitchFamily="34" charset="0"/>
              </a:rPr>
              <a:t>Comunicarse con los demás expresando emociones, necesidades, opiniones o temores: </a:t>
            </a:r>
            <a:r>
              <a:rPr kumimoji="0" lang="es-ES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valorar dificultad en la comunicación, a nivel visual, auditivo, etc.</a:t>
            </a:r>
          </a:p>
          <a:p>
            <a:pPr marL="273050" indent="-273050" algn="just">
              <a:spcBef>
                <a:spcPts val="600"/>
              </a:spcBef>
              <a:buClr>
                <a:srgbClr val="0BD0D9"/>
              </a:buClr>
              <a:buSzPct val="85000"/>
              <a:buFont typeface="Wingdings 2" pitchFamily="18" charset="2"/>
              <a:buNone/>
            </a:pPr>
            <a:endParaRPr kumimoji="0" lang="es-ES" sz="1600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marL="273050" indent="-273050" algn="just">
              <a:spcBef>
                <a:spcPts val="600"/>
              </a:spcBef>
              <a:buClr>
                <a:srgbClr val="0BD0D9"/>
              </a:buClr>
              <a:buSzPct val="85000"/>
              <a:buFont typeface="Wingdings 2" pitchFamily="18" charset="2"/>
              <a:buChar char=""/>
            </a:pPr>
            <a:r>
              <a:rPr kumimoji="0" lang="es-ES" sz="1600" b="1" dirty="0">
                <a:latin typeface="Tahoma" pitchFamily="34" charset="0"/>
                <a:cs typeface="Tahoma" pitchFamily="34" charset="0"/>
              </a:rPr>
              <a:t>Aprender, descubrir o satisfacer la curiosidad que conduce a un desarrollo normal:</a:t>
            </a:r>
            <a:r>
              <a:rPr kumimoji="0" lang="es-ES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valorar si conoce la técnica o presenta falta de información.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829</TotalTime>
  <Words>1908</Words>
  <Application>Microsoft Office PowerPoint</Application>
  <PresentationFormat>Presentación en pantalla (4:3)</PresentationFormat>
  <Paragraphs>336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Flujo</vt:lpstr>
      <vt:lpstr>   PLAN DE CUIDADOS EN EL PACIENTE SOMETIDO A RECOGIDA DE CÉLULAS PROGENITORAS HEMATOPOYÉTICAS.</vt:lpstr>
      <vt:lpstr>ÍNDICE.</vt:lpstr>
      <vt:lpstr>1. INTRODUCCIÓN.</vt:lpstr>
      <vt:lpstr>2. JUSTIFICACIÓN.</vt:lpstr>
      <vt:lpstr>3. OBJETIVOS.</vt:lpstr>
      <vt:lpstr>4. METODOLOGÍA.</vt:lpstr>
      <vt:lpstr>4. METODOLOGÍA.</vt:lpstr>
      <vt:lpstr>4. METODOLOGÍA.</vt:lpstr>
      <vt:lpstr>VALORACIÓN INICIAL.</vt:lpstr>
      <vt:lpstr>DIAGNÓSTICOS ENFERMEROS (NANDA).</vt:lpstr>
      <vt:lpstr>PLAN DE CUIDADOS (NOC Y NIC).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POSIBLES PROBLEMAS DE COLABORACIÓN.</vt:lpstr>
      <vt:lpstr>HEMORRAGIA</vt:lpstr>
      <vt:lpstr>HEMORRAGIA</vt:lpstr>
      <vt:lpstr>DOLOR</vt:lpstr>
      <vt:lpstr>DOLOR</vt:lpstr>
      <vt:lpstr>INFECCIÓN</vt:lpstr>
      <vt:lpstr>HIPOCALCEMIA/HIPOMAGNESEMIA</vt:lpstr>
      <vt:lpstr>HIPOCALCEMIA/HIPOMAGNESEMIA</vt:lpstr>
      <vt:lpstr>5. RESULTADOS/CONCLUSIONES.</vt:lpstr>
      <vt:lpstr>BIBLIOGRAFÍA.</vt:lpstr>
      <vt:lpstr>Diapositiva 31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CUIDADOS EN EL PACIENTE SOMETIDO A RECOGIDA DE CÉLULAS PROGENITORAS HEMATOPÓYETICAS</dc:title>
  <dc:creator>WindowsEvolution</dc:creator>
  <cp:lastModifiedBy>Miguel Angel y Ana</cp:lastModifiedBy>
  <cp:revision>150</cp:revision>
  <dcterms:created xsi:type="dcterms:W3CDTF">2012-09-06T08:30:44Z</dcterms:created>
  <dcterms:modified xsi:type="dcterms:W3CDTF">2012-10-13T16:30:09Z</dcterms:modified>
</cp:coreProperties>
</file>